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9" r:id="rId2"/>
    <p:sldId id="262" r:id="rId3"/>
    <p:sldId id="264" r:id="rId4"/>
    <p:sldId id="267" r:id="rId5"/>
    <p:sldId id="265" r:id="rId6"/>
    <p:sldId id="261" r:id="rId7"/>
    <p:sldId id="272" r:id="rId8"/>
    <p:sldId id="258" r:id="rId9"/>
    <p:sldId id="260" r:id="rId10"/>
    <p:sldId id="270" r:id="rId11"/>
    <p:sldId id="271" r:id="rId12"/>
    <p:sldId id="269" r:id="rId13"/>
  </p:sldIdLst>
  <p:sldSz cx="12192000" cy="6858000"/>
  <p:notesSz cx="6858000" cy="9144000"/>
  <p:defaultTextStyle>
    <a:defPPr>
      <a:defRPr lang="en-N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8788"/>
    <a:srgbClr val="F2F1EA"/>
    <a:srgbClr val="8EC7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8EA9D8-41F2-47BF-83AE-2289ACAAA4EF}" v="13" dt="2025-04-28T18:13:52.6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435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poka Mungandi" userId="eee19e99-ea6b-4ea9-97d0-17982ca92100" providerId="ADAL" clId="{528EA9D8-41F2-47BF-83AE-2289ACAAA4EF}"/>
    <pc:docChg chg="undo custSel addSld delSld modSld">
      <pc:chgData name="Yapoka Mungandi" userId="eee19e99-ea6b-4ea9-97d0-17982ca92100" providerId="ADAL" clId="{528EA9D8-41F2-47BF-83AE-2289ACAAA4EF}" dt="2025-04-28T18:13:52.634" v="21"/>
      <pc:docMkLst>
        <pc:docMk/>
      </pc:docMkLst>
      <pc:sldChg chg="addSp delSp add del setBg delDesignElem">
        <pc:chgData name="Yapoka Mungandi" userId="eee19e99-ea6b-4ea9-97d0-17982ca92100" providerId="ADAL" clId="{528EA9D8-41F2-47BF-83AE-2289ACAAA4EF}" dt="2025-04-28T15:51:02.696" v="6"/>
        <pc:sldMkLst>
          <pc:docMk/>
          <pc:sldMk cId="3655309614" sldId="258"/>
        </pc:sldMkLst>
        <pc:spChg chg="add del">
          <ac:chgData name="Yapoka Mungandi" userId="eee19e99-ea6b-4ea9-97d0-17982ca92100" providerId="ADAL" clId="{528EA9D8-41F2-47BF-83AE-2289ACAAA4EF}" dt="2025-04-28T15:51:02.696" v="6"/>
          <ac:spMkLst>
            <pc:docMk/>
            <pc:sldMk cId="3655309614" sldId="258"/>
            <ac:spMk id="9" creationId="{A4AC5506-6312-4701-8D3C-40187889A947}"/>
          </ac:spMkLst>
        </pc:spChg>
      </pc:sldChg>
      <pc:sldChg chg="addSp delSp add del setBg delDesignElem">
        <pc:chgData name="Yapoka Mungandi" userId="eee19e99-ea6b-4ea9-97d0-17982ca92100" providerId="ADAL" clId="{528EA9D8-41F2-47BF-83AE-2289ACAAA4EF}" dt="2025-04-28T15:51:43.433" v="11"/>
        <pc:sldMkLst>
          <pc:docMk/>
          <pc:sldMk cId="3721134459" sldId="260"/>
        </pc:sldMkLst>
        <pc:spChg chg="add del">
          <ac:chgData name="Yapoka Mungandi" userId="eee19e99-ea6b-4ea9-97d0-17982ca92100" providerId="ADAL" clId="{528EA9D8-41F2-47BF-83AE-2289ACAAA4EF}" dt="2025-04-28T15:51:43.433" v="11"/>
          <ac:spMkLst>
            <pc:docMk/>
            <pc:sldMk cId="3721134459" sldId="260"/>
            <ac:spMk id="9" creationId="{A4AC5506-6312-4701-8D3C-40187889A947}"/>
          </ac:spMkLst>
        </pc:spChg>
      </pc:sldChg>
      <pc:sldChg chg="modSp mod">
        <pc:chgData name="Yapoka Mungandi" userId="eee19e99-ea6b-4ea9-97d0-17982ca92100" providerId="ADAL" clId="{528EA9D8-41F2-47BF-83AE-2289ACAAA4EF}" dt="2025-04-28T18:13:45.849" v="18" actId="6549"/>
        <pc:sldMkLst>
          <pc:docMk/>
          <pc:sldMk cId="473222902" sldId="270"/>
        </pc:sldMkLst>
        <pc:spChg chg="mod">
          <ac:chgData name="Yapoka Mungandi" userId="eee19e99-ea6b-4ea9-97d0-17982ca92100" providerId="ADAL" clId="{528EA9D8-41F2-47BF-83AE-2289ACAAA4EF}" dt="2025-04-28T18:13:45.849" v="18" actId="6549"/>
          <ac:spMkLst>
            <pc:docMk/>
            <pc:sldMk cId="473222902" sldId="270"/>
            <ac:spMk id="3" creationId="{A6CA4362-A4E3-90E4-2585-7A591679410B}"/>
          </ac:spMkLst>
        </pc:spChg>
      </pc:sldChg>
      <pc:sldChg chg="delSp add setBg delDesignElem">
        <pc:chgData name="Yapoka Mungandi" userId="eee19e99-ea6b-4ea9-97d0-17982ca92100" providerId="ADAL" clId="{528EA9D8-41F2-47BF-83AE-2289ACAAA4EF}" dt="2025-04-28T15:49:32.247" v="1"/>
        <pc:sldMkLst>
          <pc:docMk/>
          <pc:sldMk cId="210555660" sldId="272"/>
        </pc:sldMkLst>
        <pc:spChg chg="del">
          <ac:chgData name="Yapoka Mungandi" userId="eee19e99-ea6b-4ea9-97d0-17982ca92100" providerId="ADAL" clId="{528EA9D8-41F2-47BF-83AE-2289ACAAA4EF}" dt="2025-04-28T15:49:32.247" v="1"/>
          <ac:spMkLst>
            <pc:docMk/>
            <pc:sldMk cId="210555660" sldId="272"/>
            <ac:spMk id="11" creationId="{A4AC5506-6312-4701-8D3C-40187889A947}"/>
          </ac:spMkLst>
        </pc:spChg>
      </pc:sldChg>
      <pc:sldChg chg="add del modTransition">
        <pc:chgData name="Yapoka Mungandi" userId="eee19e99-ea6b-4ea9-97d0-17982ca92100" providerId="ADAL" clId="{528EA9D8-41F2-47BF-83AE-2289ACAAA4EF}" dt="2025-04-28T18:13:52.634" v="21"/>
        <pc:sldMkLst>
          <pc:docMk/>
          <pc:sldMk cId="0" sldId="430"/>
        </pc:sldMkLst>
      </pc:sldChg>
      <pc:sldChg chg="add del">
        <pc:chgData name="Yapoka Mungandi" userId="eee19e99-ea6b-4ea9-97d0-17982ca92100" providerId="ADAL" clId="{528EA9D8-41F2-47BF-83AE-2289ACAAA4EF}" dt="2025-04-28T18:13:49.813" v="20" actId="2890"/>
        <pc:sldMkLst>
          <pc:docMk/>
          <pc:sldMk cId="1183623580" sldId="431"/>
        </pc:sldMkLst>
      </pc:sldChg>
      <pc:sldChg chg="add del">
        <pc:chgData name="Yapoka Mungandi" userId="eee19e99-ea6b-4ea9-97d0-17982ca92100" providerId="ADAL" clId="{528EA9D8-41F2-47BF-83AE-2289ACAAA4EF}" dt="2025-04-28T18:13:48.373" v="19"/>
        <pc:sldMkLst>
          <pc:docMk/>
          <pc:sldMk cId="2333169026" sldId="43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6ABDF-0628-4340-87FD-01067A7D79D2}" type="datetimeFigureOut">
              <a:rPr lang="en-NA" smtClean="0"/>
              <a:t>28/04/2025</a:t>
            </a:fld>
            <a:endParaRPr lang="en-N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51697-A9BA-40A7-9332-9B052C1C63BD}" type="slidenum">
              <a:rPr lang="en-NA" smtClean="0"/>
              <a:t>‹#›</a:t>
            </a:fld>
            <a:endParaRPr lang="en-NA"/>
          </a:p>
        </p:txBody>
      </p:sp>
    </p:spTree>
    <p:extLst>
      <p:ext uri="{BB962C8B-B14F-4D97-AF65-F5344CB8AC3E}">
        <p14:creationId xmlns:p14="http://schemas.microsoft.com/office/powerpoint/2010/main" val="408644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E51697-A9BA-40A7-9332-9B052C1C63BD}" type="slidenum">
              <a:rPr lang="en-NA" smtClean="0"/>
              <a:t>3</a:t>
            </a:fld>
            <a:endParaRPr lang="en-NA"/>
          </a:p>
        </p:txBody>
      </p:sp>
    </p:spTree>
    <p:extLst>
      <p:ext uri="{BB962C8B-B14F-4D97-AF65-F5344CB8AC3E}">
        <p14:creationId xmlns:p14="http://schemas.microsoft.com/office/powerpoint/2010/main" val="4016211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E51697-A9BA-40A7-9332-9B052C1C63BD}" type="slidenum">
              <a:rPr lang="en-NA" smtClean="0"/>
              <a:t>4</a:t>
            </a:fld>
            <a:endParaRPr lang="en-NA"/>
          </a:p>
        </p:txBody>
      </p:sp>
    </p:spTree>
    <p:extLst>
      <p:ext uri="{BB962C8B-B14F-4D97-AF65-F5344CB8AC3E}">
        <p14:creationId xmlns:p14="http://schemas.microsoft.com/office/powerpoint/2010/main" val="4049721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  <a:p>
            <a:endParaRPr lang="en-N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E51697-A9BA-40A7-9332-9B052C1C63BD}" type="slidenum">
              <a:rPr lang="en-NA" smtClean="0"/>
              <a:t>6</a:t>
            </a:fld>
            <a:endParaRPr lang="en-NA"/>
          </a:p>
        </p:txBody>
      </p:sp>
    </p:spTree>
    <p:extLst>
      <p:ext uri="{BB962C8B-B14F-4D97-AF65-F5344CB8AC3E}">
        <p14:creationId xmlns:p14="http://schemas.microsoft.com/office/powerpoint/2010/main" val="1786174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E51697-A9BA-40A7-9332-9B052C1C63BD}" type="slidenum">
              <a:rPr lang="en-NA" smtClean="0"/>
              <a:t>10</a:t>
            </a:fld>
            <a:endParaRPr lang="en-NA"/>
          </a:p>
        </p:txBody>
      </p:sp>
    </p:spTree>
    <p:extLst>
      <p:ext uri="{BB962C8B-B14F-4D97-AF65-F5344CB8AC3E}">
        <p14:creationId xmlns:p14="http://schemas.microsoft.com/office/powerpoint/2010/main" val="3876779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616FB7-0C71-8DBB-3EF3-6104428015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ED78AFD-883B-1C6B-0F53-E1AC03788F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C9CFBCB-1F26-9EE8-7DDE-BDAD715DC4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0850F3-010E-2CBF-1ABD-A91B80B29D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E51697-A9BA-40A7-9332-9B052C1C63BD}" type="slidenum">
              <a:rPr lang="en-NA" smtClean="0"/>
              <a:t>11</a:t>
            </a:fld>
            <a:endParaRPr lang="en-NA"/>
          </a:p>
        </p:txBody>
      </p:sp>
    </p:spTree>
    <p:extLst>
      <p:ext uri="{BB962C8B-B14F-4D97-AF65-F5344CB8AC3E}">
        <p14:creationId xmlns:p14="http://schemas.microsoft.com/office/powerpoint/2010/main" val="21475776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E51697-A9BA-40A7-9332-9B052C1C63BD}" type="slidenum">
              <a:rPr lang="en-NA" smtClean="0"/>
              <a:t>12</a:t>
            </a:fld>
            <a:endParaRPr lang="en-NA"/>
          </a:p>
        </p:txBody>
      </p:sp>
    </p:spTree>
    <p:extLst>
      <p:ext uri="{BB962C8B-B14F-4D97-AF65-F5344CB8AC3E}">
        <p14:creationId xmlns:p14="http://schemas.microsoft.com/office/powerpoint/2010/main" val="3954230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C43ED-335F-6531-4C95-9121C7271D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A211B1-14FF-E94C-DAD8-EE6225FEF6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B96DC-6340-4A0C-3487-F5CCB48AE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EBAE-FE4D-43D5-A059-230456A8ADD8}" type="datetimeFigureOut">
              <a:rPr lang="en-NA" smtClean="0"/>
              <a:t>28/04/2025</a:t>
            </a:fld>
            <a:endParaRPr lang="en-N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DA553A-6CD5-8420-6F63-B4C70FB1A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E38EB-EF4E-1AD0-3E04-CC6BE583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24D0-E1CF-48BF-AF4C-DDE8F1E78ED7}" type="slidenum">
              <a:rPr lang="en-NA" smtClean="0"/>
              <a:t>‹#›</a:t>
            </a:fld>
            <a:endParaRPr lang="en-NA"/>
          </a:p>
        </p:txBody>
      </p:sp>
    </p:spTree>
    <p:extLst>
      <p:ext uri="{BB962C8B-B14F-4D97-AF65-F5344CB8AC3E}">
        <p14:creationId xmlns:p14="http://schemas.microsoft.com/office/powerpoint/2010/main" val="1539182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393F4-8DEA-5315-F4FC-8A0D791FA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76C729-F7F9-41AB-F895-7986BB628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D2838-A106-F9CF-1A4E-32BD6CD89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EBAE-FE4D-43D5-A059-230456A8ADD8}" type="datetimeFigureOut">
              <a:rPr lang="en-NA" smtClean="0"/>
              <a:t>28/04/2025</a:t>
            </a:fld>
            <a:endParaRPr lang="en-N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3679F3-702C-2B74-1FCD-3A3C9CFBC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4A703-3B52-3B8F-0211-E969FC97C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24D0-E1CF-48BF-AF4C-DDE8F1E78ED7}" type="slidenum">
              <a:rPr lang="en-NA" smtClean="0"/>
              <a:t>‹#›</a:t>
            </a:fld>
            <a:endParaRPr lang="en-NA"/>
          </a:p>
        </p:txBody>
      </p:sp>
    </p:spTree>
    <p:extLst>
      <p:ext uri="{BB962C8B-B14F-4D97-AF65-F5344CB8AC3E}">
        <p14:creationId xmlns:p14="http://schemas.microsoft.com/office/powerpoint/2010/main" val="1912711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FD37BA-EE9F-D4A5-5742-8CD2F26A71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3D7F14-5478-7B0D-8AE5-346A98A1AC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C32418-2C62-F6B5-1010-37BBB481C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EBAE-FE4D-43D5-A059-230456A8ADD8}" type="datetimeFigureOut">
              <a:rPr lang="en-NA" smtClean="0"/>
              <a:t>28/04/2025</a:t>
            </a:fld>
            <a:endParaRPr lang="en-N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34778-F920-D40A-6348-AE280EA20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B1A1D-3980-4E84-4543-A609462CF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24D0-E1CF-48BF-AF4C-DDE8F1E78ED7}" type="slidenum">
              <a:rPr lang="en-NA" smtClean="0"/>
              <a:t>‹#›</a:t>
            </a:fld>
            <a:endParaRPr lang="en-NA"/>
          </a:p>
        </p:txBody>
      </p:sp>
    </p:spTree>
    <p:extLst>
      <p:ext uri="{BB962C8B-B14F-4D97-AF65-F5344CB8AC3E}">
        <p14:creationId xmlns:p14="http://schemas.microsoft.com/office/powerpoint/2010/main" val="4101938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21603-117B-5722-788C-1588738F1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64C6E-E528-0C26-ACB5-46F01BCAE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38E0F-F712-A76B-FC0A-84042E222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EBAE-FE4D-43D5-A059-230456A8ADD8}" type="datetimeFigureOut">
              <a:rPr lang="en-NA" smtClean="0"/>
              <a:t>28/04/2025</a:t>
            </a:fld>
            <a:endParaRPr lang="en-N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49DF7A-CE9D-D3C2-73EA-5A25D832C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AE151-1CAC-AC7B-78AB-9AB6D8F09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24D0-E1CF-48BF-AF4C-DDE8F1E78ED7}" type="slidenum">
              <a:rPr lang="en-NA" smtClean="0"/>
              <a:t>‹#›</a:t>
            </a:fld>
            <a:endParaRPr lang="en-NA"/>
          </a:p>
        </p:txBody>
      </p:sp>
    </p:spTree>
    <p:extLst>
      <p:ext uri="{BB962C8B-B14F-4D97-AF65-F5344CB8AC3E}">
        <p14:creationId xmlns:p14="http://schemas.microsoft.com/office/powerpoint/2010/main" val="2899309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581D1-FAE2-450C-63C0-D2345B669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B82B0C-59C5-BF1E-55CD-AD02B5055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708EC-F2B2-0EE0-9BBF-2A6F375B2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EBAE-FE4D-43D5-A059-230456A8ADD8}" type="datetimeFigureOut">
              <a:rPr lang="en-NA" smtClean="0"/>
              <a:t>28/04/2025</a:t>
            </a:fld>
            <a:endParaRPr lang="en-N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7527B-F4AE-E7E0-807D-5F4959BEE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ECA23-239B-2C71-9DCD-425DD6CEE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24D0-E1CF-48BF-AF4C-DDE8F1E78ED7}" type="slidenum">
              <a:rPr lang="en-NA" smtClean="0"/>
              <a:t>‹#›</a:t>
            </a:fld>
            <a:endParaRPr lang="en-NA"/>
          </a:p>
        </p:txBody>
      </p:sp>
    </p:spTree>
    <p:extLst>
      <p:ext uri="{BB962C8B-B14F-4D97-AF65-F5344CB8AC3E}">
        <p14:creationId xmlns:p14="http://schemas.microsoft.com/office/powerpoint/2010/main" val="2435198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8F906-1E85-5770-ED6B-880C944B3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63998-6615-4DC3-8A70-357D798362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44A183-733F-1EBA-4FD8-C1307BF7E7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9BF062-5067-FF8A-494B-92560B377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EBAE-FE4D-43D5-A059-230456A8ADD8}" type="datetimeFigureOut">
              <a:rPr lang="en-NA" smtClean="0"/>
              <a:t>28/04/2025</a:t>
            </a:fld>
            <a:endParaRPr lang="en-N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333C9D-7563-FF4C-753A-B32F7D1BA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DD236-D73A-8EDF-5013-CFBDD546B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24D0-E1CF-48BF-AF4C-DDE8F1E78ED7}" type="slidenum">
              <a:rPr lang="en-NA" smtClean="0"/>
              <a:t>‹#›</a:t>
            </a:fld>
            <a:endParaRPr lang="en-NA"/>
          </a:p>
        </p:txBody>
      </p:sp>
    </p:spTree>
    <p:extLst>
      <p:ext uri="{BB962C8B-B14F-4D97-AF65-F5344CB8AC3E}">
        <p14:creationId xmlns:p14="http://schemas.microsoft.com/office/powerpoint/2010/main" val="3469788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ED347-BC5D-30F0-48B5-6FDF2466E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B5EAD-FDCD-A05B-8DB2-1EB43EF09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DB79C4-6C9F-95AB-9014-985B7D0129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BFDD7F-8FE8-BE6B-B4E5-9B65369F25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9F9EC3-8732-35CC-34B0-25CD045226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9FC9B6-06CF-CC76-C934-E5FC891F7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EBAE-FE4D-43D5-A059-230456A8ADD8}" type="datetimeFigureOut">
              <a:rPr lang="en-NA" smtClean="0"/>
              <a:t>28/04/2025</a:t>
            </a:fld>
            <a:endParaRPr lang="en-N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348F48-0F74-E105-E5D0-4C1277F51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D75E36-49D8-9F5A-D4D6-991221EB8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24D0-E1CF-48BF-AF4C-DDE8F1E78ED7}" type="slidenum">
              <a:rPr lang="en-NA" smtClean="0"/>
              <a:t>‹#›</a:t>
            </a:fld>
            <a:endParaRPr lang="en-NA"/>
          </a:p>
        </p:txBody>
      </p:sp>
    </p:spTree>
    <p:extLst>
      <p:ext uri="{BB962C8B-B14F-4D97-AF65-F5344CB8AC3E}">
        <p14:creationId xmlns:p14="http://schemas.microsoft.com/office/powerpoint/2010/main" val="116246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7E9EE-AA05-B1B0-3B8D-622529C38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88D61D-FFEA-40DD-281E-C5B313BE2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EBAE-FE4D-43D5-A059-230456A8ADD8}" type="datetimeFigureOut">
              <a:rPr lang="en-NA" smtClean="0"/>
              <a:t>28/04/2025</a:t>
            </a:fld>
            <a:endParaRPr lang="en-N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BE4FDB-651D-C7B7-8D19-025670721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DF9483-5536-8AF5-7964-885CFC356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24D0-E1CF-48BF-AF4C-DDE8F1E78ED7}" type="slidenum">
              <a:rPr lang="en-NA" smtClean="0"/>
              <a:t>‹#›</a:t>
            </a:fld>
            <a:endParaRPr lang="en-NA"/>
          </a:p>
        </p:txBody>
      </p:sp>
    </p:spTree>
    <p:extLst>
      <p:ext uri="{BB962C8B-B14F-4D97-AF65-F5344CB8AC3E}">
        <p14:creationId xmlns:p14="http://schemas.microsoft.com/office/powerpoint/2010/main" val="1155867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D595BB-704E-C72A-C215-E8F9998F7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EBAE-FE4D-43D5-A059-230456A8ADD8}" type="datetimeFigureOut">
              <a:rPr lang="en-NA" smtClean="0"/>
              <a:t>28/04/2025</a:t>
            </a:fld>
            <a:endParaRPr lang="en-N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A0E66A-85DC-2DA1-7D22-3AFBE055E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544BC0-A503-F99E-64DD-A8F314645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24D0-E1CF-48BF-AF4C-DDE8F1E78ED7}" type="slidenum">
              <a:rPr lang="en-NA" smtClean="0"/>
              <a:t>‹#›</a:t>
            </a:fld>
            <a:endParaRPr lang="en-NA"/>
          </a:p>
        </p:txBody>
      </p:sp>
    </p:spTree>
    <p:extLst>
      <p:ext uri="{BB962C8B-B14F-4D97-AF65-F5344CB8AC3E}">
        <p14:creationId xmlns:p14="http://schemas.microsoft.com/office/powerpoint/2010/main" val="2839113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C03CA-2243-8A31-6B9F-EF0A7A5D8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AC6A5-35D0-4F4C-C6F2-07FAF3B5F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FEF5ED-065C-021C-FB50-0F59CF455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8B658F-E0F8-463A-7707-D6CF2C998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EBAE-FE4D-43D5-A059-230456A8ADD8}" type="datetimeFigureOut">
              <a:rPr lang="en-NA" smtClean="0"/>
              <a:t>28/04/2025</a:t>
            </a:fld>
            <a:endParaRPr lang="en-N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2E49EE-CD42-CADB-0BB0-BABB5BA73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6764EB-3AD0-3C45-FD31-E46551146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24D0-E1CF-48BF-AF4C-DDE8F1E78ED7}" type="slidenum">
              <a:rPr lang="en-NA" smtClean="0"/>
              <a:t>‹#›</a:t>
            </a:fld>
            <a:endParaRPr lang="en-NA"/>
          </a:p>
        </p:txBody>
      </p:sp>
    </p:spTree>
    <p:extLst>
      <p:ext uri="{BB962C8B-B14F-4D97-AF65-F5344CB8AC3E}">
        <p14:creationId xmlns:p14="http://schemas.microsoft.com/office/powerpoint/2010/main" val="2341059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C44A9-A069-AB48-6138-CF17DA45B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B01B62-D3DD-99A2-87B4-ECC27E73B0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36BD66-4371-A5AA-FB6F-DCE8DBD386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84A7FC-0107-048B-0823-9A4300EA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5EBAE-FE4D-43D5-A059-230456A8ADD8}" type="datetimeFigureOut">
              <a:rPr lang="en-NA" smtClean="0"/>
              <a:t>28/04/2025</a:t>
            </a:fld>
            <a:endParaRPr lang="en-N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597B7C-47EE-370F-3FF4-C4D75E09A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1A6EFD-4A11-A6FA-9D1C-F6224D306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824D0-E1CF-48BF-AF4C-DDE8F1E78ED7}" type="slidenum">
              <a:rPr lang="en-NA" smtClean="0"/>
              <a:t>‹#›</a:t>
            </a:fld>
            <a:endParaRPr lang="en-NA"/>
          </a:p>
        </p:txBody>
      </p:sp>
    </p:spTree>
    <p:extLst>
      <p:ext uri="{BB962C8B-B14F-4D97-AF65-F5344CB8AC3E}">
        <p14:creationId xmlns:p14="http://schemas.microsoft.com/office/powerpoint/2010/main" val="3603908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6628E2-7572-7FF5-A9D0-C02642C7F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68E47-55A0-7665-97E9-62C99D207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01C98-6539-36DE-537C-CC599E5CB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D5EBAE-FE4D-43D5-A059-230456A8ADD8}" type="datetimeFigureOut">
              <a:rPr lang="en-NA" smtClean="0"/>
              <a:t>28/04/2025</a:t>
            </a:fld>
            <a:endParaRPr lang="en-N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0E13E-9905-BA71-AA8B-5033FA5633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AC7451-AB32-591F-B3B2-B3CD23B3A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8824D0-E1CF-48BF-AF4C-DDE8F1E78ED7}" type="slidenum">
              <a:rPr lang="en-NA" smtClean="0"/>
              <a:t>‹#›</a:t>
            </a:fld>
            <a:endParaRPr lang="en-NA"/>
          </a:p>
        </p:txBody>
      </p:sp>
    </p:spTree>
    <p:extLst>
      <p:ext uri="{BB962C8B-B14F-4D97-AF65-F5344CB8AC3E}">
        <p14:creationId xmlns:p14="http://schemas.microsoft.com/office/powerpoint/2010/main" val="3795457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9B5C1B-77D2-9D14-6854-50471E7DF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293338"/>
            <a:ext cx="9144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EXCO Orientation APRIL 2025</a:t>
            </a:r>
            <a:b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SADC PF Secretariat Structure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949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25C394-A34C-7F4F-A329-F4630D326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2800" b="1" dirty="0"/>
              <a:t>SECRETARIAT STRUCTURE CHALLENGES &amp; ACTIONS TAKEN</a:t>
            </a:r>
            <a:endParaRPr lang="en-NA" sz="2800" b="1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A4362-A4E3-90E4-2585-7A5916794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407" y="2398143"/>
            <a:ext cx="10805291" cy="4760108"/>
          </a:xfrm>
        </p:spPr>
        <p:txBody>
          <a:bodyPr anchor="ctr">
            <a:normAutofit/>
          </a:bodyPr>
          <a:lstStyle/>
          <a:p>
            <a:r>
              <a:rPr lang="en-US" sz="2100" b="1" dirty="0"/>
              <a:t>APPROVED IN 2021 </a:t>
            </a:r>
            <a:r>
              <a:rPr lang="en-US" sz="2100" dirty="0"/>
              <a:t>FOLLOWING JOB EVALUATION EXERCISE BY SA PARLIAMENT</a:t>
            </a:r>
          </a:p>
          <a:p>
            <a:r>
              <a:rPr lang="en-US" sz="2100" dirty="0"/>
              <a:t> STAFF ON BOARD RE-ASSIGNED ACCORDINGLY, SOME POSITIONS REMAINED VACANT </a:t>
            </a:r>
          </a:p>
          <a:p>
            <a:r>
              <a:rPr lang="en-US" sz="2100" b="1" dirty="0"/>
              <a:t>SECONDMENTS </a:t>
            </a:r>
            <a:r>
              <a:rPr lang="en-US" sz="2100" dirty="0"/>
              <a:t>– DIRECTOR OF PROGRAMMES &amp; PB (MALAWI) IN MARCH 2023</a:t>
            </a:r>
          </a:p>
          <a:p>
            <a:r>
              <a:rPr lang="en-US" sz="2100" b="1" dirty="0"/>
              <a:t>PROJECT SUPPORT </a:t>
            </a:r>
            <a:r>
              <a:rPr lang="en-US" sz="2100" dirty="0"/>
              <a:t>(5 CORE POSITIONS), NOV 2023  TO OCT 2026</a:t>
            </a:r>
          </a:p>
          <a:p>
            <a:r>
              <a:rPr lang="en-US" sz="2100" dirty="0"/>
              <a:t>POSITION OF ACCOUNTANT ALLOCATED TO PROJECT ACCOUNTANT (SWEDEN SUPPORTED UP TO OCTOBER 2026)  IN VIEW OF LIMITED RESOURCES FOR RECRUITMENT </a:t>
            </a:r>
          </a:p>
          <a:p>
            <a:r>
              <a:rPr lang="en-US" sz="2100" b="1" dirty="0"/>
              <a:t>ADDITIONAL DUTIES </a:t>
            </a:r>
            <a:r>
              <a:rPr lang="en-US" sz="2100" dirty="0"/>
              <a:t>– SG (HSDSP), FINANCE &amp; CS STAFF (Protocol, Asset Management), PROGRAMMES STAFF (Director Corporate Services re-assigned, Additional </a:t>
            </a:r>
            <a:r>
              <a:rPr lang="en-US" sz="2100" dirty="0" err="1"/>
              <a:t>Programmes</a:t>
            </a:r>
            <a:r>
              <a:rPr lang="en-US" sz="2100" dirty="0"/>
              <a:t> (GEWAYD &amp; DGHR)</a:t>
            </a:r>
          </a:p>
          <a:p>
            <a:r>
              <a:rPr lang="en-US" sz="2100" b="1" dirty="0"/>
              <a:t>ICT FUNCTION </a:t>
            </a:r>
            <a:r>
              <a:rPr lang="en-US" sz="2100" dirty="0"/>
              <a:t>MOVED TO SG’S OFFICE</a:t>
            </a:r>
          </a:p>
          <a:p>
            <a:endParaRPr lang="en-NA" sz="1500" dirty="0"/>
          </a:p>
        </p:txBody>
      </p:sp>
    </p:spTree>
    <p:extLst>
      <p:ext uri="{BB962C8B-B14F-4D97-AF65-F5344CB8AC3E}">
        <p14:creationId xmlns:p14="http://schemas.microsoft.com/office/powerpoint/2010/main" val="473222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2F7644C-F69F-3720-0028-F4B92AE0C5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526223F-1A05-63DD-D6A2-3B9FA1754B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84BE5D-A785-2373-5FE5-45F911D85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2800" b="1" dirty="0"/>
              <a:t>SECRETARIAT STRUCTURE CHALLENGES - OTHER</a:t>
            </a:r>
            <a:endParaRPr lang="en-NA" sz="2800" b="1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0D0A941-3EB8-C3BF-17EB-EDB49A7AE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D4269D6-F8EC-8E1E-387C-BC3E62A6D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CAE4BE0-A675-FAC6-3D67-AF0F2D8C5A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6BD41A1F-D4B2-8C0A-1DB7-8F699DB9F6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37182-D26E-80DD-3F2D-698D7BCFE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125" y="2898475"/>
            <a:ext cx="10783573" cy="4345820"/>
          </a:xfrm>
        </p:spPr>
        <p:txBody>
          <a:bodyPr anchor="ctr">
            <a:normAutofit/>
          </a:bodyPr>
          <a:lstStyle/>
          <a:p>
            <a:r>
              <a:rPr lang="en-US" sz="2400" dirty="0"/>
              <a:t>STAFF ON BOARD HAVE DEVELOPED SPECIAL SKILLS SET- (MULTI-TASKING HIGHLIGHTED AS A CONCERN IN ORGANISATIONAL ASSESSMENT BY SWEDEN SUPPORTED EXERCISE)</a:t>
            </a:r>
          </a:p>
          <a:p>
            <a:r>
              <a:rPr lang="en-US" sz="2400" dirty="0"/>
              <a:t>ABOVE ALL: </a:t>
            </a:r>
            <a:r>
              <a:rPr lang="en-US" sz="2400" b="1" dirty="0"/>
              <a:t>SALARY STRUCTURE</a:t>
            </a:r>
            <a:r>
              <a:rPr lang="en-US" sz="2400" dirty="0"/>
              <a:t> AT 70% OF IDEAL PROPOSED (INDUSTRY BENCHMARK), SALARY REVIEW DUE (6.1.1.(4) OF ADMIN RULES - EVERY 4 YEARS OR WHEN DEEMED NECESSARY). CURRENT EFFECTED 1</a:t>
            </a:r>
            <a:r>
              <a:rPr lang="en-US" sz="2400" baseline="30000" dirty="0"/>
              <a:t>ST</a:t>
            </a:r>
            <a:r>
              <a:rPr lang="en-US" sz="2400" dirty="0"/>
              <a:t> APRIL 2021</a:t>
            </a:r>
          </a:p>
          <a:p>
            <a:r>
              <a:rPr lang="en-US" sz="2400" b="1" dirty="0"/>
              <a:t>TRANSFORMATION TO PARLIAMENT </a:t>
            </a:r>
            <a:r>
              <a:rPr lang="en-US" sz="2400" dirty="0"/>
              <a:t>– NEED FOR ALIGNMENT, POSSIBLE RE-STRUCTURING</a:t>
            </a:r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endParaRPr lang="en-NA" sz="1500" dirty="0"/>
          </a:p>
        </p:txBody>
      </p:sp>
    </p:spTree>
    <p:extLst>
      <p:ext uri="{BB962C8B-B14F-4D97-AF65-F5344CB8AC3E}">
        <p14:creationId xmlns:p14="http://schemas.microsoft.com/office/powerpoint/2010/main" val="3282796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EEC6A4-B819-FE59-460F-47BAB94E4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63324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Finance &amp; Corporate Services Dept</a:t>
            </a:r>
          </a:p>
        </p:txBody>
      </p:sp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75F85569-FEAB-0F4C-5B1E-02903C64E9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44555" y="1576317"/>
            <a:ext cx="9198591" cy="5281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779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A37CB8-5403-D0B7-6D0C-8E7797998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en-US" sz="4800" dirty="0"/>
              <a:t>The Secretariat</a:t>
            </a:r>
            <a:endParaRPr lang="en-NA" sz="4800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FB3CC-FA8B-7022-168C-DDA59F5C5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218" y="1463039"/>
            <a:ext cx="5542387" cy="430044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Bookman Old Style" panose="02050604050505020204" pitchFamily="18" charset="0"/>
              </a:rPr>
              <a:t>SADC PF Constitution</a:t>
            </a:r>
            <a:endParaRPr lang="en-NA" kern="1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  <a:buNone/>
            </a:pPr>
            <a:r>
              <a:rPr lang="en-US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NA" b="1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ARTICLE 14</a:t>
            </a:r>
            <a:r>
              <a:rPr lang="en-US" b="1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(1) </a:t>
            </a:r>
            <a:r>
              <a:rPr lang="en-NA" b="1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THE</a:t>
            </a:r>
            <a:r>
              <a:rPr lang="en-US" b="1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A" b="1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SECRETARIAT</a:t>
            </a:r>
            <a:endParaRPr lang="en-NA" b="1" kern="1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  <a:buNone/>
            </a:pPr>
            <a:r>
              <a:rPr lang="en-US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NA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shall be a Secretariat headed by the Secretary General</a:t>
            </a:r>
            <a:r>
              <a:rPr lang="en-US" kern="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A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kern="1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NA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comprising such other staff as may be appointed by the Executive</a:t>
            </a:r>
            <a:r>
              <a:rPr lang="en-US" kern="1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NA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Committee.</a:t>
            </a:r>
            <a:endParaRPr lang="en-NA" kern="1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  <a:buNone/>
            </a:pPr>
            <a:endParaRPr lang="en-NA" sz="2200" dirty="0"/>
          </a:p>
        </p:txBody>
      </p:sp>
    </p:spTree>
    <p:extLst>
      <p:ext uri="{BB962C8B-B14F-4D97-AF65-F5344CB8AC3E}">
        <p14:creationId xmlns:p14="http://schemas.microsoft.com/office/powerpoint/2010/main" val="3783775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539EFE1-11C1-741C-5190-839F432692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8B9AA7C6-5E5A-498E-A6DF-A943376E0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3EAB11A-76F7-48F4-9B4F-5BFDF4BF9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300" y="2385102"/>
            <a:ext cx="574091" cy="2087796"/>
            <a:chOff x="209668" y="2857422"/>
            <a:chExt cx="463662" cy="2087796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4D4C416-D5F4-4F6F-A6F1-87A21CD4F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423947" y="2857422"/>
              <a:ext cx="249383" cy="208779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6AC1C30-21C6-4BF6-93EE-B211D7A85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09668" y="2857423"/>
              <a:ext cx="1" cy="208779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81E140AE-0ABF-47C8-BF32-7D2F0CF2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631767"/>
            <a:ext cx="11111729" cy="57524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EC071E-14BC-4E13-6BC8-5E8DB5D93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618" y="1239927"/>
            <a:ext cx="4008586" cy="4680583"/>
          </a:xfrm>
        </p:spPr>
        <p:txBody>
          <a:bodyPr anchor="ctr">
            <a:normAutofit/>
          </a:bodyPr>
          <a:lstStyle/>
          <a:p>
            <a:r>
              <a:rPr lang="en-US" sz="5200"/>
              <a:t>The Secretary General</a:t>
            </a:r>
            <a:endParaRPr lang="en-NA" sz="5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FA0E6-6BCF-2213-FD5F-DE750639B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672" y="937490"/>
            <a:ext cx="6214075" cy="5288743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en-NA" b="1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ARTICLE 14</a:t>
            </a:r>
            <a:r>
              <a:rPr lang="en-US" b="1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 </a:t>
            </a:r>
            <a:r>
              <a:rPr lang="en-US" b="1" kern="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3</a:t>
            </a:r>
            <a:r>
              <a:rPr lang="en-US" b="1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NA" b="1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APPOINTMENT OF </a:t>
            </a:r>
            <a:r>
              <a:rPr lang="en-NA" b="1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SECRETAR</a:t>
            </a:r>
            <a:r>
              <a:rPr lang="en-US" b="1" kern="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GENERAL &amp; RESPONSIBILITIES)</a:t>
            </a:r>
            <a:endParaRPr lang="en-NA" kern="1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  <a:buNone/>
            </a:pPr>
            <a:r>
              <a:rPr lang="en-NA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The Secretary General shall be appointed by the Plenary Assembly</a:t>
            </a:r>
            <a:r>
              <a:rPr lang="en-US" kern="1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NA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the recommendation of the Executive Committee, on such terms</a:t>
            </a:r>
            <a:r>
              <a:rPr lang="en-US" kern="1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NA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conditions of service approved by the Plenary Assembly.</a:t>
            </a:r>
            <a:endParaRPr lang="en-NA" kern="1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  <a:buNone/>
            </a:pPr>
            <a:r>
              <a:rPr lang="en-NA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The Secretary General shall be the Chief Executive and Accounting</a:t>
            </a:r>
            <a:r>
              <a:rPr lang="en-US" kern="1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NA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Officer of the Forum and shall coordinate the activities of the Forum</a:t>
            </a:r>
            <a:r>
              <a:rPr lang="en-US" kern="1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NA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 to the general direction of the Executive Committee</a:t>
            </a:r>
            <a:endParaRPr lang="en-NA" sz="1700" dirty="0"/>
          </a:p>
        </p:txBody>
      </p:sp>
    </p:spTree>
    <p:extLst>
      <p:ext uri="{BB962C8B-B14F-4D97-AF65-F5344CB8AC3E}">
        <p14:creationId xmlns:p14="http://schemas.microsoft.com/office/powerpoint/2010/main" val="2750103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9E215A-510E-3DAF-0A60-A201388A1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96210"/>
          </a:xfrm>
        </p:spPr>
        <p:txBody>
          <a:bodyPr anchor="b">
            <a:normAutofit fontScale="90000"/>
          </a:bodyPr>
          <a:lstStyle/>
          <a:p>
            <a:r>
              <a:rPr lang="en-US" sz="3800" kern="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Secretary General, in </a:t>
            </a:r>
            <a:r>
              <a:rPr lang="en-NA" sz="3800" kern="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particular shall:</a:t>
            </a:r>
            <a:br>
              <a:rPr lang="en-NA" sz="3800" kern="1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NA" sz="3800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9B35B-94E6-369A-B573-CD1F797E3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59" y="2599509"/>
            <a:ext cx="10486215" cy="4060598"/>
          </a:xfrm>
        </p:spPr>
        <p:txBody>
          <a:bodyPr anchor="ctr">
            <a:normAutofit lnSpcReduction="10000"/>
          </a:bodyPr>
          <a:lstStyle/>
          <a:p>
            <a:pPr>
              <a:spcAft>
                <a:spcPts val="800"/>
              </a:spcAft>
              <a:buNone/>
            </a:pPr>
            <a:r>
              <a:rPr lang="en-NA" sz="2400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en-US" sz="2400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NA" sz="2400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coordinate the activities of the SADC Parliamentary Forum;</a:t>
            </a:r>
            <a:endParaRPr lang="en-NA" sz="2400" kern="1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  <a:buNone/>
            </a:pPr>
            <a:r>
              <a:rPr lang="en-NA" sz="2400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  <a:r>
              <a:rPr lang="en-US" sz="2400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NA" sz="2400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administer the affairs of the Forum and manage the staff of its</a:t>
            </a:r>
            <a:r>
              <a:rPr lang="en-US" sz="2400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	</a:t>
            </a:r>
            <a:r>
              <a:rPr lang="en-NA" sz="2400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Secretariat;</a:t>
            </a:r>
            <a:endParaRPr lang="en-NA" sz="2400" kern="1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  <a:buNone/>
            </a:pPr>
            <a:r>
              <a:rPr lang="en-NA" sz="2400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(c) 	coordinate the overall business and be the custodian of the</a:t>
            </a:r>
            <a:r>
              <a:rPr lang="en-US" sz="2400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NA" sz="2400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Journals and records of the Plenary Assembly;</a:t>
            </a:r>
            <a:endParaRPr lang="en-NA" sz="2400" kern="1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  <a:buNone/>
            </a:pPr>
            <a:r>
              <a:rPr lang="en-NA" sz="2400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(d) 	be primarily responsible for representing the Forum and</a:t>
            </a:r>
            <a:r>
              <a:rPr lang="en-US" sz="2400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NA" sz="2400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promoting its aims and objectives; and</a:t>
            </a:r>
            <a:endParaRPr lang="en-NA" sz="2400" kern="1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  <a:buNone/>
            </a:pPr>
            <a:r>
              <a:rPr lang="en-NA" sz="2400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(e) 	undertake any other duties that may be assigned to him/her</a:t>
            </a:r>
            <a:r>
              <a:rPr lang="en-US" sz="2400" kern="1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NA" sz="2400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the Plenary Assembly and the Executive Committee.</a:t>
            </a:r>
            <a:endParaRPr lang="en-NA" sz="2400" kern="1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NA" sz="1700" dirty="0"/>
          </a:p>
        </p:txBody>
      </p:sp>
    </p:spTree>
    <p:extLst>
      <p:ext uri="{BB962C8B-B14F-4D97-AF65-F5344CB8AC3E}">
        <p14:creationId xmlns:p14="http://schemas.microsoft.com/office/powerpoint/2010/main" val="2089159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A6752F1-606C-3381-4E07-80B828977F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A6134B-6F21-4438-F34C-4ECA90419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5400"/>
              <a:t>Other Secretariat Staff</a:t>
            </a:r>
            <a:endParaRPr lang="en-NA" sz="540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A7100-261E-20DB-D6DF-5F3517D6D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  <a:buNone/>
            </a:pPr>
            <a:r>
              <a:rPr lang="en-NA" sz="2400" b="1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ARTICLE 14</a:t>
            </a:r>
            <a:r>
              <a:rPr lang="en-US" sz="2400" b="1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b="1" kern="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NA" sz="2400" b="1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b="1" kern="0" dirty="0">
              <a:effectLst/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  <a:buNone/>
            </a:pPr>
            <a:r>
              <a:rPr lang="en-US" sz="3200" kern="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NA" sz="3200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Executive Committee may appoint, on such terms and</a:t>
            </a:r>
            <a:r>
              <a:rPr lang="en-US" sz="3200" kern="1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NA" sz="3200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conditions as it may determine, such other staff as it may consider</a:t>
            </a:r>
            <a:r>
              <a:rPr lang="en-US" sz="3200" kern="1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NA" sz="3200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necessary for the performance of the functions of the SADC</a:t>
            </a:r>
            <a:r>
              <a:rPr lang="en-US" sz="3200" kern="1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NA" sz="3200" kern="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Parliamentary Forum.</a:t>
            </a:r>
            <a:endParaRPr lang="en-NA" sz="3200" kern="1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NA" sz="2400" dirty="0"/>
          </a:p>
        </p:txBody>
      </p:sp>
    </p:spTree>
    <p:extLst>
      <p:ext uri="{BB962C8B-B14F-4D97-AF65-F5344CB8AC3E}">
        <p14:creationId xmlns:p14="http://schemas.microsoft.com/office/powerpoint/2010/main" val="22796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C1BF0C-F298-92F4-ADB8-383215D7A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Secretariat Structure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2AA86954-5AA5-96A4-095A-B4434C7BE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6105" y="1455437"/>
            <a:ext cx="9539785" cy="5362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692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DF8F5-6C47-4CC7-907C-0136B03A6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Secretary General Office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A1A511C-DAD7-4A67-BAA1-FB2D1CEDE131}"/>
              </a:ext>
            </a:extLst>
          </p:cNvPr>
          <p:cNvGrpSpPr/>
          <p:nvPr/>
        </p:nvGrpSpPr>
        <p:grpSpPr>
          <a:xfrm>
            <a:off x="2023379" y="1675227"/>
            <a:ext cx="8145242" cy="4350923"/>
            <a:chOff x="2023379" y="1675227"/>
            <a:chExt cx="8145242" cy="4350923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6ED027F-D635-4064-B270-E8FC7EEBC15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7349" t="3704" r="30259" b="64496"/>
            <a:stretch/>
          </p:blipFill>
          <p:spPr>
            <a:xfrm>
              <a:off x="2023379" y="1675227"/>
              <a:ext cx="8145242" cy="4350923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D557BF3-39A6-4BCF-A5B9-45882EF3C137}"/>
                </a:ext>
              </a:extLst>
            </p:cNvPr>
            <p:cNvSpPr/>
            <p:nvPr/>
          </p:nvSpPr>
          <p:spPr>
            <a:xfrm>
              <a:off x="2211571" y="5074387"/>
              <a:ext cx="1738424" cy="85857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EXECUTIVE SECRETARY TO SG </a:t>
              </a:r>
              <a:endParaRPr lang="en-NA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555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F17EC-C1E3-49AA-ACAC-5BC1D6BFD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Finance &amp; Corporate Services Department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25B5B04-FA8F-4C0E-96F3-97791EFEF654}"/>
              </a:ext>
            </a:extLst>
          </p:cNvPr>
          <p:cNvGrpSpPr/>
          <p:nvPr/>
        </p:nvGrpSpPr>
        <p:grpSpPr>
          <a:xfrm>
            <a:off x="2738768" y="1727200"/>
            <a:ext cx="6714464" cy="4342226"/>
            <a:chOff x="2738768" y="1727200"/>
            <a:chExt cx="6714464" cy="4342226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5327BAE4-465E-465E-839A-5EAD4278B50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36074" r="52286" b="20593"/>
            <a:stretch/>
          </p:blipFill>
          <p:spPr>
            <a:xfrm>
              <a:off x="2738768" y="1727200"/>
              <a:ext cx="6714464" cy="4342226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6CB5BAF-75F1-457D-B382-2CB0F135330D}"/>
                </a:ext>
              </a:extLst>
            </p:cNvPr>
            <p:cNvSpPr/>
            <p:nvPr/>
          </p:nvSpPr>
          <p:spPr>
            <a:xfrm>
              <a:off x="5319821" y="4025306"/>
              <a:ext cx="1091612" cy="67960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HR AND ADMIN OFFICER</a:t>
              </a:r>
              <a:endParaRPr lang="en-NA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5309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5CD6E-D76E-45BA-8281-1142E19B0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Parliamentary Business and Programmes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6393B6C-C545-429A-8E96-C571AEFBA4E0}"/>
              </a:ext>
            </a:extLst>
          </p:cNvPr>
          <p:cNvGrpSpPr/>
          <p:nvPr/>
        </p:nvGrpSpPr>
        <p:grpSpPr>
          <a:xfrm>
            <a:off x="2756067" y="1508349"/>
            <a:ext cx="7512781" cy="5349651"/>
            <a:chOff x="2926779" y="1396588"/>
            <a:chExt cx="7512781" cy="5349651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B13A668B-AEE2-48D2-8679-81DEF621C6E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8026" t="36000" b="15111"/>
            <a:stretch/>
          </p:blipFill>
          <p:spPr>
            <a:xfrm>
              <a:off x="2926779" y="1396588"/>
              <a:ext cx="7512781" cy="5349651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598FC7A-DC72-4E63-8629-E68252E68235}"/>
                </a:ext>
              </a:extLst>
            </p:cNvPr>
            <p:cNvSpPr/>
            <p:nvPr/>
          </p:nvSpPr>
          <p:spPr>
            <a:xfrm>
              <a:off x="6918960" y="5273040"/>
              <a:ext cx="3495040" cy="1463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A" dirty="0"/>
            </a:p>
          </p:txBody>
        </p:sp>
      </p:grpSp>
    </p:spTree>
    <p:extLst>
      <p:ext uri="{BB962C8B-B14F-4D97-AF65-F5344CB8AC3E}">
        <p14:creationId xmlns:p14="http://schemas.microsoft.com/office/powerpoint/2010/main" val="3721134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513</Words>
  <Application>Microsoft Office PowerPoint</Application>
  <PresentationFormat>Widescreen</PresentationFormat>
  <Paragraphs>49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</vt:lpstr>
      <vt:lpstr>Aptos Display</vt:lpstr>
      <vt:lpstr>Arial</vt:lpstr>
      <vt:lpstr>Bookman Old Style</vt:lpstr>
      <vt:lpstr>Office Theme</vt:lpstr>
      <vt:lpstr>EXCO Orientation APRIL 2025 SADC PF Secretariat Structure</vt:lpstr>
      <vt:lpstr>The Secretariat</vt:lpstr>
      <vt:lpstr>The Secretary General</vt:lpstr>
      <vt:lpstr>The Secretary General, in particular shall: </vt:lpstr>
      <vt:lpstr>Other Secretariat Staff</vt:lpstr>
      <vt:lpstr>Secretariat Structure</vt:lpstr>
      <vt:lpstr>Secretary General Office</vt:lpstr>
      <vt:lpstr>Finance &amp; Corporate Services Department</vt:lpstr>
      <vt:lpstr>Parliamentary Business and Programmes</vt:lpstr>
      <vt:lpstr>SECRETARIAT STRUCTURE CHALLENGES &amp; ACTIONS TAKEN</vt:lpstr>
      <vt:lpstr>SECRETARIAT STRUCTURE CHALLENGES - OTHER</vt:lpstr>
      <vt:lpstr>Finance &amp; Corporate Services Dept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SADC PF Structure</dc:title>
  <dc:creator>info SADC Parliament</dc:creator>
  <cp:lastModifiedBy>Yapoka Mungandi</cp:lastModifiedBy>
  <cp:revision>14</cp:revision>
  <cp:lastPrinted>2025-02-21T07:01:45Z</cp:lastPrinted>
  <dcterms:created xsi:type="dcterms:W3CDTF">2024-02-14T12:19:53Z</dcterms:created>
  <dcterms:modified xsi:type="dcterms:W3CDTF">2025-04-28T18:13:58Z</dcterms:modified>
</cp:coreProperties>
</file>